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4" r:id="rId6"/>
    <p:sldId id="262" r:id="rId7"/>
    <p:sldId id="263" r:id="rId8"/>
    <p:sldId id="265" r:id="rId9"/>
    <p:sldId id="266" r:id="rId10"/>
    <p:sldId id="257"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598B-F04B-4241-B63C-E5257EB72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4CE4C7-99BC-4706-9059-65410D3A3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F583E9-EB48-46EA-88C1-3EE428EA34F6}"/>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B58CE719-2A64-4DC1-AB4E-B0F071A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3BB0B-C3DA-4451-8874-26270A52CF1F}"/>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4055131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1D0A-9DA4-4928-AB7B-39B33DCE46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2691CC-147D-4D73-90F0-96045AABD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9F68F-D669-4BCE-84AB-29E1465ECE41}"/>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DFC1AF34-C7AE-4738-97DB-DC7F193A5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9FDA5-5067-4204-924E-D49322F07C4D}"/>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466208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30096-50C2-41DC-AB4A-99527F97FC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BDAD90-F14F-4254-9D50-3531984CBE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290F4-14AD-42CD-B6D7-E0A7028017B8}"/>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7F49A355-22A3-43D7-B182-BB649FC07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A35E1-8374-4E20-8E17-013D7975ADE5}"/>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3100136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BA75-0AD1-4E6D-97A5-F1340F9B6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8013CB-C306-445A-92DB-E1A5E84C3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C24B5-A256-4EC4-AF45-167DC0DF102C}"/>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9C7EBD70-9D12-44D3-869A-06BF3C232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331FB-765B-4057-957B-237B023175D6}"/>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427978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AA2C-EE3A-4EE6-AFA9-94B8DD7A7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827FD-903E-4B27-8B5C-98F4757D04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1F44C-B1B4-4ABE-A9C3-DFF5FE6336D7}"/>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E937004C-48E5-41BB-8C67-0B56725CF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3F1DB-E0B6-4846-BD7D-7FF54BAC1225}"/>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350648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BAAF-64D1-4305-9C0D-2FA5FB6C9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3A9BFA-A343-4207-BD54-65238D411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5067F3-0E10-491A-94CF-F835D13CB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5D3FF8-AC0D-4C0E-970F-A4EFABFDD54F}"/>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6" name="Footer Placeholder 5">
            <a:extLst>
              <a:ext uri="{FF2B5EF4-FFF2-40B4-BE49-F238E27FC236}">
                <a16:creationId xmlns:a16="http://schemas.microsoft.com/office/drawing/2014/main" id="{869CBB6E-BE96-492A-AA74-7B91CCF81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758A05-4409-4414-8828-6935F72A28A1}"/>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164835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D917-B06A-425E-B547-C424B8C416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6F3927-DD2F-4604-845B-7ABA8428EB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8D35A8-A1C5-426C-956A-CEB27560E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4A8617-62AF-4597-9611-9320D0E23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C56C5-8F82-4DCB-9335-FB9B05B70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ED1844-D0E5-430D-B217-20796A9F9F88}"/>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8" name="Footer Placeholder 7">
            <a:extLst>
              <a:ext uri="{FF2B5EF4-FFF2-40B4-BE49-F238E27FC236}">
                <a16:creationId xmlns:a16="http://schemas.microsoft.com/office/drawing/2014/main" id="{7E636664-0245-4900-B1BF-00413B5DD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E820E-36F0-4063-9D1C-7AE73D6940E2}"/>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70762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5403-68CD-43E4-950F-79F08CB805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A920FC-326B-4C20-9050-582788F0CA6A}"/>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4" name="Footer Placeholder 3">
            <a:extLst>
              <a:ext uri="{FF2B5EF4-FFF2-40B4-BE49-F238E27FC236}">
                <a16:creationId xmlns:a16="http://schemas.microsoft.com/office/drawing/2014/main" id="{AC4E8014-192E-48AA-BBD7-3C391E78EC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2A156-791C-45E4-9C87-504756745D1F}"/>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13897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EA4029-BA72-46E8-9E37-4127BA90172F}"/>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3" name="Footer Placeholder 2">
            <a:extLst>
              <a:ext uri="{FF2B5EF4-FFF2-40B4-BE49-F238E27FC236}">
                <a16:creationId xmlns:a16="http://schemas.microsoft.com/office/drawing/2014/main" id="{16271900-1DEE-497D-AB5D-31AF8399B1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D7DA45-23E4-4042-80C6-4A0A7128F4CD}"/>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286586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9A1D-42B3-44D3-8B21-F4900DF43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F07E05-6749-4AB6-8515-700E785AD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DA6C1A-5493-4780-8868-9FCDF97E1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E0B62-9D30-46B5-A5C4-8527E7A87938}"/>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6" name="Footer Placeholder 5">
            <a:extLst>
              <a:ext uri="{FF2B5EF4-FFF2-40B4-BE49-F238E27FC236}">
                <a16:creationId xmlns:a16="http://schemas.microsoft.com/office/drawing/2014/main" id="{78F45E1C-7F0A-4D55-9292-E0ACB132E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63782-C94D-455D-B054-1D8CE5FACB6F}"/>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68147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B720-10C3-4914-A6E7-360301EB3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5568F8-6E64-4324-9D09-3D126B0BAB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D7055-09A9-489A-8F18-FCA0B647B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1F048-7F7C-44A5-88DC-0163857EEA6A}"/>
              </a:ext>
            </a:extLst>
          </p:cNvPr>
          <p:cNvSpPr>
            <a:spLocks noGrp="1"/>
          </p:cNvSpPr>
          <p:nvPr>
            <p:ph type="dt" sz="half" idx="10"/>
          </p:nvPr>
        </p:nvSpPr>
        <p:spPr/>
        <p:txBody>
          <a:bodyPr/>
          <a:lstStyle/>
          <a:p>
            <a:fld id="{4C7F1E5C-6019-4CB3-ABDD-459084C64233}" type="datetimeFigureOut">
              <a:rPr lang="en-US" smtClean="0"/>
              <a:t>10/19/2019</a:t>
            </a:fld>
            <a:endParaRPr lang="en-US"/>
          </a:p>
        </p:txBody>
      </p:sp>
      <p:sp>
        <p:nvSpPr>
          <p:cNvPr id="6" name="Footer Placeholder 5">
            <a:extLst>
              <a:ext uri="{FF2B5EF4-FFF2-40B4-BE49-F238E27FC236}">
                <a16:creationId xmlns:a16="http://schemas.microsoft.com/office/drawing/2014/main" id="{8C4982F3-7006-4C34-B47A-CD527A537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A7F48-C184-48E6-AA0B-6B83E8D2BF9E}"/>
              </a:ext>
            </a:extLst>
          </p:cNvPr>
          <p:cNvSpPr>
            <a:spLocks noGrp="1"/>
          </p:cNvSpPr>
          <p:nvPr>
            <p:ph type="sldNum" sz="quarter" idx="12"/>
          </p:nvPr>
        </p:nvSpPr>
        <p:spPr/>
        <p:txBody>
          <a:bodyPr/>
          <a:lstStyle/>
          <a:p>
            <a:fld id="{35C2CE58-A493-49DB-A788-6F096F823F5D}" type="slidenum">
              <a:rPr lang="en-US" smtClean="0"/>
              <a:t>‹#›</a:t>
            </a:fld>
            <a:endParaRPr lang="en-US"/>
          </a:p>
        </p:txBody>
      </p:sp>
    </p:spTree>
    <p:extLst>
      <p:ext uri="{BB962C8B-B14F-4D97-AF65-F5344CB8AC3E}">
        <p14:creationId xmlns:p14="http://schemas.microsoft.com/office/powerpoint/2010/main" val="3829421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B7E1F6-97B2-4BE0-8146-547CCF99C5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0F562-0A4E-4357-8CAB-EA27DE012B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B4C7E-7C09-4698-86B5-2D9E73389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F1E5C-6019-4CB3-ABDD-459084C64233}" type="datetimeFigureOut">
              <a:rPr lang="en-US" smtClean="0"/>
              <a:t>10/19/2019</a:t>
            </a:fld>
            <a:endParaRPr lang="en-US"/>
          </a:p>
        </p:txBody>
      </p:sp>
      <p:sp>
        <p:nvSpPr>
          <p:cNvPr id="5" name="Footer Placeholder 4">
            <a:extLst>
              <a:ext uri="{FF2B5EF4-FFF2-40B4-BE49-F238E27FC236}">
                <a16:creationId xmlns:a16="http://schemas.microsoft.com/office/drawing/2014/main" id="{82220BFE-A7CE-43D5-961E-E89813FBC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DB0A86-F29F-4A2C-B4B1-9C4F92AC9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C2CE58-A493-49DB-A788-6F096F823F5D}" type="slidenum">
              <a:rPr lang="en-US" smtClean="0"/>
              <a:t>‹#›</a:t>
            </a:fld>
            <a:endParaRPr lang="en-US"/>
          </a:p>
        </p:txBody>
      </p:sp>
    </p:spTree>
    <p:extLst>
      <p:ext uri="{BB962C8B-B14F-4D97-AF65-F5344CB8AC3E}">
        <p14:creationId xmlns:p14="http://schemas.microsoft.com/office/powerpoint/2010/main" val="1212810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hyperlink" Target="https://podaac.jpl.nasa.gov/OceanCurrentsCirculation"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82B8-1DFA-4F14-B509-65C2F68FFDEA}"/>
              </a:ext>
            </a:extLst>
          </p:cNvPr>
          <p:cNvSpPr>
            <a:spLocks noGrp="1"/>
          </p:cNvSpPr>
          <p:nvPr>
            <p:ph type="title"/>
          </p:nvPr>
        </p:nvSpPr>
        <p:spPr>
          <a:xfrm>
            <a:off x="233362" y="441973"/>
            <a:ext cx="11725275" cy="1325563"/>
          </a:xfrm>
        </p:spPr>
        <p:txBody>
          <a:bodyPr>
            <a:normAutofit fontScale="90000"/>
          </a:bodyPr>
          <a:lstStyle/>
          <a:p>
            <a:pPr algn="ctr"/>
            <a:r>
              <a:rPr lang="en-US" sz="9800" b="1" dirty="0">
                <a:solidFill>
                  <a:srgbClr val="FF0000"/>
                </a:solidFill>
              </a:rPr>
              <a:t>MICROPLASTICS</a:t>
            </a:r>
            <a:br>
              <a:rPr lang="en-US" dirty="0"/>
            </a:br>
            <a:r>
              <a:rPr lang="en-US" sz="4000" b="1" i="1" dirty="0">
                <a:solidFill>
                  <a:srgbClr val="002060"/>
                </a:solidFill>
              </a:rPr>
              <a:t>That's one small debris by man, one giant danger for mankind</a:t>
            </a:r>
            <a:endParaRPr lang="en-US" b="1" i="1" dirty="0">
              <a:solidFill>
                <a:srgbClr val="002060"/>
              </a:solidFill>
            </a:endParaRPr>
          </a:p>
        </p:txBody>
      </p:sp>
    </p:spTree>
    <p:extLst>
      <p:ext uri="{BB962C8B-B14F-4D97-AF65-F5344CB8AC3E}">
        <p14:creationId xmlns:p14="http://schemas.microsoft.com/office/powerpoint/2010/main" val="70362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FED358-B61D-4C9D-868F-F07E04C08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0436">
            <a:off x="652680" y="5071917"/>
            <a:ext cx="3922517" cy="1482674"/>
          </a:xfrm>
          <a:prstGeom prst="rect">
            <a:avLst/>
          </a:prstGeom>
        </p:spPr>
      </p:pic>
      <p:pic>
        <p:nvPicPr>
          <p:cNvPr id="25" name="Picture 14" descr="Regular Coke Can Coca Cola">
            <a:extLst>
              <a:ext uri="{FF2B5EF4-FFF2-40B4-BE49-F238E27FC236}">
                <a16:creationId xmlns:a16="http://schemas.microsoft.com/office/drawing/2014/main" id="{56ECF12D-7046-41E3-A977-070678A41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33981">
            <a:off x="2907295" y="6364386"/>
            <a:ext cx="226828" cy="2268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740714-C725-482A-9C16-D5DF35217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56192">
            <a:off x="-398188" y="5182222"/>
            <a:ext cx="1763146" cy="1101028"/>
          </a:xfrm>
          <a:prstGeom prst="rect">
            <a:avLst/>
          </a:prstGeom>
        </p:spPr>
      </p:pic>
    </p:spTree>
    <p:extLst>
      <p:ext uri="{BB962C8B-B14F-4D97-AF65-F5344CB8AC3E}">
        <p14:creationId xmlns:p14="http://schemas.microsoft.com/office/powerpoint/2010/main" val="30712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0.01806 L 0.64908 -0.17639 " pathEditMode="relative" rAng="0" ptsTypes="AA">
                                      <p:cBhvr>
                                        <p:cTn id="6" dur="7000" fill="hold"/>
                                        <p:tgtEl>
                                          <p:spTgt spid="7"/>
                                        </p:tgtEl>
                                        <p:attrNameLst>
                                          <p:attrName>ppt_x</p:attrName>
                                          <p:attrName>ppt_y</p:attrName>
                                        </p:attrNameLst>
                                      </p:cBhvr>
                                      <p:rCtr x="32448" y="-7917"/>
                                    </p:animMotion>
                                  </p:childTnLst>
                                </p:cTn>
                              </p:par>
                              <p:par>
                                <p:cTn id="7" presetID="57" presetClass="path" presetSubtype="0" accel="50000" decel="50000" fill="hold" nodeType="withEffect">
                                  <p:stCondLst>
                                    <p:cond delay="1000"/>
                                  </p:stCondLst>
                                  <p:childTnLst>
                                    <p:animMotion origin="layout" path="M 4.375E-6 2.49366E-18 L -0.00261 -0.03681 C -0.00352 -0.05347 0.11445 -0.09838 0.21289 -0.11991 L 0.43033 -0.16736 " pathEditMode="relative" rAng="21180000" ptsTypes="AAAA">
                                      <p:cBhvr>
                                        <p:cTn id="8" dur="6000" fill="hold"/>
                                        <p:tgtEl>
                                          <p:spTgt spid="25"/>
                                        </p:tgtEl>
                                        <p:attrNameLst>
                                          <p:attrName>ppt_x</p:attrName>
                                          <p:attrName>ppt_y</p:attrName>
                                        </p:attrNameLst>
                                      </p:cBhvr>
                                      <p:rCtr x="21510" y="-8380"/>
                                    </p:animMotion>
                                  </p:childTnLst>
                                </p:cTn>
                              </p:par>
                              <p:par>
                                <p:cTn id="9" presetID="63" presetClass="path" presetSubtype="0" accel="50000" decel="50000" fill="hold" nodeType="withEffect">
                                  <p:stCondLst>
                                    <p:cond delay="0"/>
                                  </p:stCondLst>
                                  <p:childTnLst>
                                    <p:animMotion origin="layout" path="M -4.16667E-6 1.11111E-6 L 0.64779 -0.13032 " pathEditMode="relative" rAng="0" ptsTypes="AA">
                                      <p:cBhvr>
                                        <p:cTn id="10" dur="7000" fill="hold"/>
                                        <p:tgtEl>
                                          <p:spTgt spid="3"/>
                                        </p:tgtEl>
                                        <p:attrNameLst>
                                          <p:attrName>ppt_x</p:attrName>
                                          <p:attrName>ppt_y</p:attrName>
                                        </p:attrNameLst>
                                      </p:cBhvr>
                                      <p:rCtr x="32357"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374E3-F9E9-44BB-8E2D-C6BEF0307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85" y="664211"/>
            <a:ext cx="2242167" cy="1390143"/>
          </a:xfrm>
          <a:prstGeom prst="rect">
            <a:avLst/>
          </a:prstGeom>
        </p:spPr>
      </p:pic>
      <p:pic>
        <p:nvPicPr>
          <p:cNvPr id="5" name="Picture 4">
            <a:extLst>
              <a:ext uri="{FF2B5EF4-FFF2-40B4-BE49-F238E27FC236}">
                <a16:creationId xmlns:a16="http://schemas.microsoft.com/office/drawing/2014/main" id="{06922096-41AB-4E0A-8FAE-0EABF49F1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9035">
            <a:off x="1865764" y="1125473"/>
            <a:ext cx="661926" cy="822527"/>
          </a:xfrm>
          <a:prstGeom prst="rect">
            <a:avLst/>
          </a:prstGeom>
        </p:spPr>
      </p:pic>
      <p:pic>
        <p:nvPicPr>
          <p:cNvPr id="7" name="Picture 6">
            <a:extLst>
              <a:ext uri="{FF2B5EF4-FFF2-40B4-BE49-F238E27FC236}">
                <a16:creationId xmlns:a16="http://schemas.microsoft.com/office/drawing/2014/main" id="{8AACC3C3-0876-458A-BBA4-208831706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11572" y="6202666"/>
            <a:ext cx="699856" cy="699856"/>
          </a:xfrm>
          <a:prstGeom prst="rect">
            <a:avLst/>
          </a:prstGeom>
        </p:spPr>
      </p:pic>
      <p:pic>
        <p:nvPicPr>
          <p:cNvPr id="9" name="Picture 8">
            <a:extLst>
              <a:ext uri="{FF2B5EF4-FFF2-40B4-BE49-F238E27FC236}">
                <a16:creationId xmlns:a16="http://schemas.microsoft.com/office/drawing/2014/main" id="{4D4A946E-10D7-4EBF-9915-BA045D90A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9948" y="3204838"/>
            <a:ext cx="796401" cy="796401"/>
          </a:xfrm>
          <a:prstGeom prst="rect">
            <a:avLst/>
          </a:prstGeom>
        </p:spPr>
      </p:pic>
    </p:spTree>
    <p:extLst>
      <p:ext uri="{BB962C8B-B14F-4D97-AF65-F5344CB8AC3E}">
        <p14:creationId xmlns:p14="http://schemas.microsoft.com/office/powerpoint/2010/main" val="197294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00013 -0.00255 C 0.20117 -0.00255 0.36458 0.16574 0.36458 0.37338 C 0.36458 0.58009 0.20117 0.74954 0.00013 0.74954 C -0.20091 0.74954 -0.3638 0.58009 -0.3638 0.37338 C -0.3638 0.16574 -0.20091 -0.00255 0.00013 -0.00255 Z " pathEditMode="relative" rAng="0" ptsTypes="AAAAA">
                                      <p:cBhvr>
                                        <p:cTn id="6" dur="7000" spd="-100000" fill="hold"/>
                                        <p:tgtEl>
                                          <p:spTgt spid="3"/>
                                        </p:tgtEl>
                                        <p:attrNameLst>
                                          <p:attrName>ppt_x</p:attrName>
                                          <p:attrName>ppt_y</p:attrName>
                                        </p:attrNameLst>
                                      </p:cBhvr>
                                      <p:rCtr x="26" y="37593"/>
                                    </p:animMotion>
                                  </p:childTnLst>
                                </p:cTn>
                              </p:par>
                              <p:par>
                                <p:cTn id="7" presetID="0" presetClass="path" presetSubtype="0" accel="50000" decel="30000" fill="hold" nodeType="withEffect">
                                  <p:stCondLst>
                                    <p:cond delay="1000"/>
                                  </p:stCondLst>
                                  <p:childTnLst>
                                    <p:animMotion origin="layout" path="M 1.875E-6 0.00139 L 1.875E-6 0.00162 C -0.00026 0.00533 -0.00039 0.00926 -0.00078 0.01297 C -0.00091 0.01528 -0.0013 0.01737 -0.00143 0.01945 C -0.00182 0.02292 -0.00195 0.02639 -0.00222 0.02987 C -0.00235 0.03195 -0.00274 0.03426 -0.00313 0.03635 C -0.00339 0.03889 -0.00339 0.04144 -0.00365 0.04422 C -0.00391 0.04584 -0.00378 0.04792 -0.00443 0.04931 C -0.00482 0.05047 -0.00586 0.05 -0.00664 0.0507 C -0.00742 0.05139 -0.00807 0.05232 -0.00873 0.05324 C -0.00925 0.0544 -0.01003 0.05556 -0.01016 0.05695 C -0.01146 0.06227 -0.01016 0.06204 -0.01237 0.06621 C -0.01302 0.06713 -0.0138 0.06783 -0.01459 0.06875 C -0.01485 0.06991 -0.01511 0.0713 -0.01537 0.07269 C -0.01615 0.07963 -0.01524 0.0794 -0.01745 0.08426 C -0.01836 0.08612 -0.02044 0.08936 -0.02044 0.08959 C -0.0207 0.09074 -0.0207 0.09213 -0.0211 0.09329 C -0.02357 0.10116 -0.02383 0.09862 -0.02474 0.10487 C -0.02513 0.10718 -0.02513 0.10926 -0.02552 0.11135 C -0.02591 0.11412 -0.02695 0.11922 -0.02695 0.11945 C -0.02722 0.12176 -0.02748 0.12431 -0.02774 0.12686 C -0.02852 0.13449 -0.02787 0.13542 -0.02917 0.13079 L -0.06992 0.19954 L -0.10117 0.30047 L -0.10117 0.38056 L -0.09037 0.4544 L -0.06042 0.54121 L 0.02474 0.64607 L 0.12148 0.70695 L 0.24101 0.73936 L 0.37773 0.71713 L 0.5082 0.63449 L 0.59635 0.50764 L 0.61823 0.42084 L 0.62552 0.33936 L 0.60794 0.24862 L 0.57226 0.16574 L 0.51471 0.08936 L 0.46237 0.04422 L 0.39739 0.01042 L 0.31666 -0.01157 L 0.31666 -0.01273 " pathEditMode="relative" rAng="0" ptsTypes="AAAAAAAAAAAAAAAAAAAAAAAAAAAAAAAAAAAAAAAAAA">
                                      <p:cBhvr>
                                        <p:cTn id="8" dur="5000" fill="hold"/>
                                        <p:tgtEl>
                                          <p:spTgt spid="5"/>
                                        </p:tgtEl>
                                        <p:attrNameLst>
                                          <p:attrName>ppt_x</p:attrName>
                                          <p:attrName>ppt_y</p:attrName>
                                        </p:attrNameLst>
                                      </p:cBhvr>
                                      <p:rCtr x="26211" y="36181"/>
                                    </p:animMotion>
                                  </p:childTnLst>
                                </p:cTn>
                              </p:par>
                              <p:par>
                                <p:cTn id="9" presetID="37" presetClass="path" presetSubtype="0" accel="50000" decel="50000" fill="hold" nodeType="withEffect">
                                  <p:stCondLst>
                                    <p:cond delay="3000"/>
                                  </p:stCondLst>
                                  <p:childTnLst>
                                    <p:animMotion origin="layout" path="M -0.01953 0.01273 C 0.0711 -0.05185 0.16263 -0.05301 0.25339 -0.11852 C 0.31485 -0.16018 0.3461 -0.26852 0.3474 -0.35185 C 0.3487 -0.43495 0.32266 -0.57778 0.2612 -0.61852 C 0.17057 -0.68449 0.07682 -0.69352 -0.01393 -0.75972 " pathEditMode="relative" rAng="16200000" ptsTypes="AAAAA">
                                      <p:cBhvr>
                                        <p:cTn id="10" dur="3000" fill="hold"/>
                                        <p:tgtEl>
                                          <p:spTgt spid="7"/>
                                        </p:tgtEl>
                                        <p:attrNameLst>
                                          <p:attrName>ppt_x</p:attrName>
                                          <p:attrName>ppt_y</p:attrName>
                                        </p:attrNameLst>
                                      </p:cBhvr>
                                      <p:rCtr x="18346" y="-38611"/>
                                    </p:animMotion>
                                  </p:childTnLst>
                                </p:cTn>
                              </p:par>
                              <p:par>
                                <p:cTn id="11" presetID="37" presetClass="path" presetSubtype="0" accel="50000" decel="50000" fill="hold" nodeType="withEffect">
                                  <p:stCondLst>
                                    <p:cond delay="4000"/>
                                  </p:stCondLst>
                                  <p:childTnLst>
                                    <p:animMotion origin="layout" path="M 2.29167E-6 7.40741E-7 L -0.07396 -0.15949 C -0.08893 -0.19421 -0.11615 -0.23148 -0.14662 -0.26204 C -0.18216 -0.29722 -0.21315 -0.31667 -0.23763 -0.32083 L -0.35261 -0.34769 " pathEditMode="relative" rAng="12540000" ptsTypes="AAAAA">
                                      <p:cBhvr>
                                        <p:cTn id="12" dur="2000" fill="hold"/>
                                        <p:tgtEl>
                                          <p:spTgt spid="9"/>
                                        </p:tgtEl>
                                        <p:attrNameLst>
                                          <p:attrName>ppt_x</p:attrName>
                                          <p:attrName>ppt_y</p:attrName>
                                        </p:attrNameLst>
                                      </p:cBhvr>
                                      <p:rCtr x="-16224" y="-2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1A17-20F4-427F-8585-03F66ABCFF57}"/>
              </a:ext>
            </a:extLst>
          </p:cNvPr>
          <p:cNvSpPr>
            <a:spLocks noGrp="1"/>
          </p:cNvSpPr>
          <p:nvPr>
            <p:ph type="ctrTitle"/>
          </p:nvPr>
        </p:nvSpPr>
        <p:spPr>
          <a:xfrm>
            <a:off x="238125" y="238125"/>
            <a:ext cx="7210425" cy="1100138"/>
          </a:xfrm>
        </p:spPr>
        <p:txBody>
          <a:bodyPr/>
          <a:lstStyle/>
          <a:p>
            <a:r>
              <a:rPr lang="en-US" b="1" dirty="0"/>
              <a:t>What is Microplastics?</a:t>
            </a:r>
          </a:p>
        </p:txBody>
      </p:sp>
      <p:sp>
        <p:nvSpPr>
          <p:cNvPr id="3" name="Subtitle 2">
            <a:extLst>
              <a:ext uri="{FF2B5EF4-FFF2-40B4-BE49-F238E27FC236}">
                <a16:creationId xmlns:a16="http://schemas.microsoft.com/office/drawing/2014/main" id="{360FD66F-5CE1-41E3-8D54-20C643EB41C8}"/>
              </a:ext>
            </a:extLst>
          </p:cNvPr>
          <p:cNvSpPr>
            <a:spLocks noGrp="1"/>
          </p:cNvSpPr>
          <p:nvPr>
            <p:ph type="subTitle" idx="1"/>
          </p:nvPr>
        </p:nvSpPr>
        <p:spPr>
          <a:xfrm>
            <a:off x="470025" y="1493044"/>
            <a:ext cx="5648325" cy="1655762"/>
          </a:xfrm>
        </p:spPr>
        <p:txBody>
          <a:bodyPr/>
          <a:lstStyle/>
          <a:p>
            <a:pPr marL="342900" indent="-342900">
              <a:buFont typeface="Wingdings" panose="05000000000000000000" pitchFamily="2" charset="2"/>
              <a:buChar char="Ø"/>
            </a:pPr>
            <a:r>
              <a:rPr lang="en-US" dirty="0"/>
              <a:t>Plastics debris less than 5mm in length</a:t>
            </a:r>
          </a:p>
          <a:p>
            <a:pPr marL="342900" indent="-342900">
              <a:buFont typeface="Wingdings" panose="05000000000000000000" pitchFamily="2" charset="2"/>
              <a:buChar char="Ø"/>
            </a:pPr>
            <a:r>
              <a:rPr lang="en-US" dirty="0"/>
              <a:t>Mostly found in floating sea and oceans</a:t>
            </a:r>
          </a:p>
        </p:txBody>
      </p:sp>
      <p:sp>
        <p:nvSpPr>
          <p:cNvPr id="4" name="TextBox 3">
            <a:extLst>
              <a:ext uri="{FF2B5EF4-FFF2-40B4-BE49-F238E27FC236}">
                <a16:creationId xmlns:a16="http://schemas.microsoft.com/office/drawing/2014/main" id="{5541808B-ADB5-4164-B5A9-2403C7D0D71B}"/>
              </a:ext>
            </a:extLst>
          </p:cNvPr>
          <p:cNvSpPr txBox="1"/>
          <p:nvPr/>
        </p:nvSpPr>
        <p:spPr>
          <a:xfrm>
            <a:off x="5264025" y="4057816"/>
            <a:ext cx="6457950" cy="1815882"/>
          </a:xfrm>
          <a:prstGeom prst="rect">
            <a:avLst/>
          </a:prstGeom>
          <a:noFill/>
        </p:spPr>
        <p:txBody>
          <a:bodyPr wrap="square" rtlCol="0">
            <a:spAutoFit/>
          </a:bodyPr>
          <a:lstStyle/>
          <a:p>
            <a:pPr algn="just"/>
            <a:r>
              <a:rPr lang="en-US" sz="2800" dirty="0"/>
              <a:t>In 2014, it was estimated that there were so much debris weights to 16,000 to 40,000 kg African Bush Elephants or 2,000 to 5,000 kg Blue Whales, in the world.</a:t>
            </a:r>
          </a:p>
        </p:txBody>
      </p:sp>
      <p:pic>
        <p:nvPicPr>
          <p:cNvPr id="7" name="Picture 6">
            <a:extLst>
              <a:ext uri="{FF2B5EF4-FFF2-40B4-BE49-F238E27FC236}">
                <a16:creationId xmlns:a16="http://schemas.microsoft.com/office/drawing/2014/main" id="{046C5285-AF7B-4475-8467-93217AA84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356" y="1338263"/>
            <a:ext cx="4333875" cy="2527356"/>
          </a:xfrm>
          <a:prstGeom prst="rect">
            <a:avLst/>
          </a:prstGeom>
        </p:spPr>
      </p:pic>
      <p:pic>
        <p:nvPicPr>
          <p:cNvPr id="9" name="Picture 8">
            <a:extLst>
              <a:ext uri="{FF2B5EF4-FFF2-40B4-BE49-F238E27FC236}">
                <a16:creationId xmlns:a16="http://schemas.microsoft.com/office/drawing/2014/main" id="{D61ED078-1733-46C7-BB81-CFCC5C17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25" y="2654409"/>
            <a:ext cx="4333875" cy="3076575"/>
          </a:xfrm>
          <a:prstGeom prst="rect">
            <a:avLst/>
          </a:prstGeom>
        </p:spPr>
      </p:pic>
      <p:pic>
        <p:nvPicPr>
          <p:cNvPr id="11" name="Picture 10">
            <a:extLst>
              <a:ext uri="{FF2B5EF4-FFF2-40B4-BE49-F238E27FC236}">
                <a16:creationId xmlns:a16="http://schemas.microsoft.com/office/drawing/2014/main" id="{C890C0B8-DFAD-45AA-9E68-30F44C63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69" y="3303587"/>
            <a:ext cx="1006992" cy="822377"/>
          </a:xfrm>
          <a:prstGeom prst="rect">
            <a:avLst/>
          </a:prstGeom>
        </p:spPr>
      </p:pic>
      <p:pic>
        <p:nvPicPr>
          <p:cNvPr id="12" name="Picture 11">
            <a:extLst>
              <a:ext uri="{FF2B5EF4-FFF2-40B4-BE49-F238E27FC236}">
                <a16:creationId xmlns:a16="http://schemas.microsoft.com/office/drawing/2014/main" id="{5536B079-3611-4806-BEA5-4790F67F4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919" y="4057816"/>
            <a:ext cx="1182331" cy="689492"/>
          </a:xfrm>
          <a:prstGeom prst="rect">
            <a:avLst/>
          </a:prstGeom>
        </p:spPr>
      </p:pic>
      <p:sp>
        <p:nvSpPr>
          <p:cNvPr id="13" name="TextBox 12">
            <a:extLst>
              <a:ext uri="{FF2B5EF4-FFF2-40B4-BE49-F238E27FC236}">
                <a16:creationId xmlns:a16="http://schemas.microsoft.com/office/drawing/2014/main" id="{19A28B46-C350-4304-85CE-ADD5187D3312}"/>
              </a:ext>
            </a:extLst>
          </p:cNvPr>
          <p:cNvSpPr txBox="1"/>
          <p:nvPr/>
        </p:nvSpPr>
        <p:spPr>
          <a:xfrm>
            <a:off x="133350" y="6086475"/>
            <a:ext cx="11588625" cy="461665"/>
          </a:xfrm>
          <a:prstGeom prst="rect">
            <a:avLst/>
          </a:prstGeom>
          <a:noFill/>
        </p:spPr>
        <p:txBody>
          <a:bodyPr wrap="square" rtlCol="0">
            <a:spAutoFit/>
          </a:bodyPr>
          <a:lstStyle/>
          <a:p>
            <a:pPr algn="ctr"/>
            <a:r>
              <a:rPr lang="en-US" sz="2400" b="1" dirty="0"/>
              <a:t>Recently, UN estimated that there are 500 times microplastics than stars in our galaxy.</a:t>
            </a:r>
          </a:p>
        </p:txBody>
      </p:sp>
    </p:spTree>
    <p:extLst>
      <p:ext uri="{BB962C8B-B14F-4D97-AF65-F5344CB8AC3E}">
        <p14:creationId xmlns:p14="http://schemas.microsoft.com/office/powerpoint/2010/main" val="297591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FF37-6BFF-44EB-958C-B5D20C043FE5}"/>
              </a:ext>
            </a:extLst>
          </p:cNvPr>
          <p:cNvSpPr>
            <a:spLocks noGrp="1"/>
          </p:cNvSpPr>
          <p:nvPr>
            <p:ph type="ctrTitle"/>
          </p:nvPr>
        </p:nvSpPr>
        <p:spPr>
          <a:xfrm>
            <a:off x="2828925" y="333375"/>
            <a:ext cx="6315075" cy="928688"/>
          </a:xfrm>
        </p:spPr>
        <p:txBody>
          <a:bodyPr/>
          <a:lstStyle/>
          <a:p>
            <a:r>
              <a:rPr lang="en-US" b="1" dirty="0"/>
              <a:t>Sources and Causes</a:t>
            </a:r>
          </a:p>
        </p:txBody>
      </p:sp>
      <p:pic>
        <p:nvPicPr>
          <p:cNvPr id="6" name="Picture 5">
            <a:extLst>
              <a:ext uri="{FF2B5EF4-FFF2-40B4-BE49-F238E27FC236}">
                <a16:creationId xmlns:a16="http://schemas.microsoft.com/office/drawing/2014/main" id="{5900EAEC-2072-4F4A-BF05-2F5A6A058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135856"/>
            <a:ext cx="5219700" cy="3102770"/>
          </a:xfrm>
          <a:prstGeom prst="rect">
            <a:avLst/>
          </a:prstGeom>
        </p:spPr>
      </p:pic>
      <p:sp>
        <p:nvSpPr>
          <p:cNvPr id="4" name="Subtitle 3">
            <a:extLst>
              <a:ext uri="{FF2B5EF4-FFF2-40B4-BE49-F238E27FC236}">
                <a16:creationId xmlns:a16="http://schemas.microsoft.com/office/drawing/2014/main" id="{48ECC55D-77E8-49A4-91FF-D68EB19CF12F}"/>
              </a:ext>
            </a:extLst>
          </p:cNvPr>
          <p:cNvSpPr>
            <a:spLocks noGrp="1"/>
          </p:cNvSpPr>
          <p:nvPr>
            <p:ph type="subTitle" idx="1"/>
          </p:nvPr>
        </p:nvSpPr>
        <p:spPr>
          <a:xfrm>
            <a:off x="200025" y="1566863"/>
            <a:ext cx="5534025" cy="3033712"/>
          </a:xfrm>
        </p:spPr>
        <p:txBody>
          <a:bodyPr>
            <a:normAutofit/>
          </a:bodyPr>
          <a:lstStyle/>
          <a:p>
            <a:pPr marL="342900" indent="-342900" algn="l">
              <a:buFont typeface="Wingdings" panose="05000000000000000000" pitchFamily="2" charset="2"/>
              <a:buChar char="§"/>
            </a:pPr>
            <a:r>
              <a:rPr lang="en-US" sz="2800" dirty="0"/>
              <a:t> Breaking of Plastics bottles</a:t>
            </a:r>
          </a:p>
          <a:p>
            <a:pPr marL="342900" indent="-342900" algn="l">
              <a:buFont typeface="Wingdings" panose="05000000000000000000" pitchFamily="2" charset="2"/>
              <a:buChar char="§"/>
            </a:pPr>
            <a:r>
              <a:rPr lang="en-US" sz="2800" dirty="0"/>
              <a:t>Tearing of plastics bags</a:t>
            </a:r>
          </a:p>
          <a:p>
            <a:pPr marL="342900" indent="-342900" algn="l">
              <a:buFont typeface="Wingdings" panose="05000000000000000000" pitchFamily="2" charset="2"/>
              <a:buChar char="§"/>
            </a:pPr>
            <a:r>
              <a:rPr lang="en-US" sz="2800" dirty="0"/>
              <a:t>Straw pipes</a:t>
            </a:r>
          </a:p>
          <a:p>
            <a:pPr marL="342900" indent="-342900" algn="l">
              <a:buFont typeface="Wingdings" panose="05000000000000000000" pitchFamily="2" charset="2"/>
              <a:buChar char="§"/>
            </a:pPr>
            <a:r>
              <a:rPr lang="en-US" sz="2800" dirty="0"/>
              <a:t>Abrasion of vehicles </a:t>
            </a:r>
            <a:r>
              <a:rPr lang="en-US" sz="2800" dirty="0" err="1"/>
              <a:t>tyres</a:t>
            </a:r>
            <a:r>
              <a:rPr lang="en-US" sz="2800" dirty="0"/>
              <a:t> </a:t>
            </a:r>
          </a:p>
          <a:p>
            <a:pPr marL="342900" indent="-342900" algn="l">
              <a:buFont typeface="Wingdings" panose="05000000000000000000" pitchFamily="2" charset="2"/>
              <a:buChar char="§"/>
            </a:pPr>
            <a:r>
              <a:rPr lang="en-US" sz="2800" dirty="0"/>
              <a:t>Cosmetics products</a:t>
            </a:r>
          </a:p>
          <a:p>
            <a:pPr marL="342900" indent="-342900" algn="l">
              <a:buFont typeface="Wingdings" panose="05000000000000000000" pitchFamily="2" charset="2"/>
              <a:buChar char="§"/>
            </a:pPr>
            <a:r>
              <a:rPr lang="en-US" sz="2800" dirty="0"/>
              <a:t>Contaminated sea foods</a:t>
            </a:r>
          </a:p>
        </p:txBody>
      </p:sp>
      <p:pic>
        <p:nvPicPr>
          <p:cNvPr id="8" name="Picture 7">
            <a:extLst>
              <a:ext uri="{FF2B5EF4-FFF2-40B4-BE49-F238E27FC236}">
                <a16:creationId xmlns:a16="http://schemas.microsoft.com/office/drawing/2014/main" id="{6E9353F9-494F-41DB-BFE4-1E68BBC3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768" y="3871910"/>
            <a:ext cx="3256442" cy="2915791"/>
          </a:xfrm>
          <a:prstGeom prst="rect">
            <a:avLst/>
          </a:prstGeom>
        </p:spPr>
      </p:pic>
      <p:pic>
        <p:nvPicPr>
          <p:cNvPr id="10" name="Picture 9">
            <a:extLst>
              <a:ext uri="{FF2B5EF4-FFF2-40B4-BE49-F238E27FC236}">
                <a16:creationId xmlns:a16="http://schemas.microsoft.com/office/drawing/2014/main" id="{D78A1DE7-A83C-466B-8D58-145226034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947" y="3848099"/>
            <a:ext cx="2752725" cy="2752725"/>
          </a:xfrm>
          <a:prstGeom prst="rect">
            <a:avLst/>
          </a:prstGeom>
        </p:spPr>
      </p:pic>
    </p:spTree>
    <p:extLst>
      <p:ext uri="{BB962C8B-B14F-4D97-AF65-F5344CB8AC3E}">
        <p14:creationId xmlns:p14="http://schemas.microsoft.com/office/powerpoint/2010/main" val="2918272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2172C3-0734-4A80-822E-73EF3B8E0C45}"/>
              </a:ext>
            </a:extLst>
          </p:cNvPr>
          <p:cNvSpPr>
            <a:spLocks noGrp="1"/>
          </p:cNvSpPr>
          <p:nvPr>
            <p:ph type="ctrTitle"/>
          </p:nvPr>
        </p:nvSpPr>
        <p:spPr>
          <a:xfrm>
            <a:off x="1905000" y="328613"/>
            <a:ext cx="7496175" cy="1023938"/>
          </a:xfrm>
        </p:spPr>
        <p:txBody>
          <a:bodyPr/>
          <a:lstStyle/>
          <a:p>
            <a:r>
              <a:rPr lang="en-US" b="1" dirty="0"/>
              <a:t>Effects of Microplastics</a:t>
            </a:r>
          </a:p>
        </p:txBody>
      </p:sp>
      <p:sp>
        <p:nvSpPr>
          <p:cNvPr id="5" name="Subtitle 4">
            <a:extLst>
              <a:ext uri="{FF2B5EF4-FFF2-40B4-BE49-F238E27FC236}">
                <a16:creationId xmlns:a16="http://schemas.microsoft.com/office/drawing/2014/main" id="{0D6C4638-57D6-4446-8CC8-D23C4F356270}"/>
              </a:ext>
            </a:extLst>
          </p:cNvPr>
          <p:cNvSpPr>
            <a:spLocks noGrp="1"/>
          </p:cNvSpPr>
          <p:nvPr>
            <p:ph type="subTitle" idx="1"/>
          </p:nvPr>
        </p:nvSpPr>
        <p:spPr>
          <a:xfrm>
            <a:off x="304800" y="1871663"/>
            <a:ext cx="4076700" cy="2786062"/>
          </a:xfrm>
        </p:spPr>
        <p:txBody>
          <a:bodyPr/>
          <a:lstStyle/>
          <a:p>
            <a:r>
              <a:rPr lang="en-US" b="1" dirty="0"/>
              <a:t>Mistakenly intake by fishes leads to its death</a:t>
            </a:r>
          </a:p>
        </p:txBody>
      </p:sp>
      <p:pic>
        <p:nvPicPr>
          <p:cNvPr id="7" name="Picture 6">
            <a:extLst>
              <a:ext uri="{FF2B5EF4-FFF2-40B4-BE49-F238E27FC236}">
                <a16:creationId xmlns:a16="http://schemas.microsoft.com/office/drawing/2014/main" id="{BF3EA08D-8122-472C-B584-19AA42C29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1" y="2581274"/>
            <a:ext cx="3686174" cy="2524125"/>
          </a:xfrm>
          <a:prstGeom prst="rect">
            <a:avLst/>
          </a:prstGeom>
        </p:spPr>
      </p:pic>
      <p:sp>
        <p:nvSpPr>
          <p:cNvPr id="8" name="TextBox 7">
            <a:extLst>
              <a:ext uri="{FF2B5EF4-FFF2-40B4-BE49-F238E27FC236}">
                <a16:creationId xmlns:a16="http://schemas.microsoft.com/office/drawing/2014/main" id="{5E0E0D13-3931-4F1E-802C-BDFC83B08ECD}"/>
              </a:ext>
            </a:extLst>
          </p:cNvPr>
          <p:cNvSpPr txBox="1"/>
          <p:nvPr/>
        </p:nvSpPr>
        <p:spPr>
          <a:xfrm>
            <a:off x="4381502" y="1857376"/>
            <a:ext cx="3629025" cy="830997"/>
          </a:xfrm>
          <a:prstGeom prst="rect">
            <a:avLst/>
          </a:prstGeom>
          <a:noFill/>
        </p:spPr>
        <p:txBody>
          <a:bodyPr wrap="square" rtlCol="0">
            <a:spAutoFit/>
          </a:bodyPr>
          <a:lstStyle/>
          <a:p>
            <a:pPr algn="ctr"/>
            <a:r>
              <a:rPr lang="en-US" sz="2400" b="1" dirty="0"/>
              <a:t>90% of Seabirds contains microplastics</a:t>
            </a:r>
          </a:p>
        </p:txBody>
      </p:sp>
      <p:pic>
        <p:nvPicPr>
          <p:cNvPr id="10" name="Picture 9">
            <a:extLst>
              <a:ext uri="{FF2B5EF4-FFF2-40B4-BE49-F238E27FC236}">
                <a16:creationId xmlns:a16="http://schemas.microsoft.com/office/drawing/2014/main" id="{32E19BFA-02F7-42BA-B5D3-AC1168D8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2798272"/>
            <a:ext cx="3517258" cy="2097577"/>
          </a:xfrm>
          <a:prstGeom prst="rect">
            <a:avLst/>
          </a:prstGeom>
        </p:spPr>
      </p:pic>
      <p:sp>
        <p:nvSpPr>
          <p:cNvPr id="11" name="TextBox 10">
            <a:extLst>
              <a:ext uri="{FF2B5EF4-FFF2-40B4-BE49-F238E27FC236}">
                <a16:creationId xmlns:a16="http://schemas.microsoft.com/office/drawing/2014/main" id="{BE33BB16-98E7-4A8C-BE51-E911BA7C9D81}"/>
              </a:ext>
            </a:extLst>
          </p:cNvPr>
          <p:cNvSpPr txBox="1"/>
          <p:nvPr/>
        </p:nvSpPr>
        <p:spPr>
          <a:xfrm>
            <a:off x="8479785" y="1852614"/>
            <a:ext cx="3216914" cy="1015663"/>
          </a:xfrm>
          <a:prstGeom prst="rect">
            <a:avLst/>
          </a:prstGeom>
          <a:noFill/>
        </p:spPr>
        <p:txBody>
          <a:bodyPr wrap="square" rtlCol="0">
            <a:spAutoFit/>
          </a:bodyPr>
          <a:lstStyle/>
          <a:p>
            <a:pPr algn="ctr"/>
            <a:r>
              <a:rPr lang="en-US" sz="2000" b="1" dirty="0"/>
              <a:t>It is estimated that 50% of human population contains microplastics in their stool</a:t>
            </a:r>
          </a:p>
        </p:txBody>
      </p:sp>
      <p:pic>
        <p:nvPicPr>
          <p:cNvPr id="13" name="Picture 12">
            <a:extLst>
              <a:ext uri="{FF2B5EF4-FFF2-40B4-BE49-F238E27FC236}">
                <a16:creationId xmlns:a16="http://schemas.microsoft.com/office/drawing/2014/main" id="{A8FEF4BF-6DF3-4CDB-A853-56878C942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768" y="2794547"/>
            <a:ext cx="3718432" cy="2097577"/>
          </a:xfrm>
          <a:prstGeom prst="rect">
            <a:avLst/>
          </a:prstGeom>
        </p:spPr>
      </p:pic>
    </p:spTree>
    <p:extLst>
      <p:ext uri="{BB962C8B-B14F-4D97-AF65-F5344CB8AC3E}">
        <p14:creationId xmlns:p14="http://schemas.microsoft.com/office/powerpoint/2010/main" val="1877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B9260-E7FE-410A-9BC7-B3DECE46F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85" y="1428818"/>
            <a:ext cx="4438650" cy="4429125"/>
          </a:xfrm>
          <a:prstGeom prst="rect">
            <a:avLst/>
          </a:prstGeom>
        </p:spPr>
      </p:pic>
      <p:sp>
        <p:nvSpPr>
          <p:cNvPr id="6" name="TextBox 5">
            <a:extLst>
              <a:ext uri="{FF2B5EF4-FFF2-40B4-BE49-F238E27FC236}">
                <a16:creationId xmlns:a16="http://schemas.microsoft.com/office/drawing/2014/main" id="{481E5E3E-CC91-4985-B815-A6EB48ED4756}"/>
              </a:ext>
            </a:extLst>
          </p:cNvPr>
          <p:cNvSpPr txBox="1"/>
          <p:nvPr/>
        </p:nvSpPr>
        <p:spPr>
          <a:xfrm>
            <a:off x="334485" y="641431"/>
            <a:ext cx="11163577" cy="369332"/>
          </a:xfrm>
          <a:prstGeom prst="rect">
            <a:avLst/>
          </a:prstGeom>
          <a:noFill/>
        </p:spPr>
        <p:txBody>
          <a:bodyPr wrap="square" rtlCol="0">
            <a:spAutoFit/>
          </a:bodyPr>
          <a:lstStyle/>
          <a:p>
            <a:r>
              <a:rPr lang="en-US" b="1" dirty="0"/>
              <a:t>Using NASA’s data to detect a location where our mission could have the most positive effects on the ocean</a:t>
            </a:r>
          </a:p>
        </p:txBody>
      </p:sp>
      <p:sp>
        <p:nvSpPr>
          <p:cNvPr id="7" name="Rectangle 6">
            <a:extLst>
              <a:ext uri="{FF2B5EF4-FFF2-40B4-BE49-F238E27FC236}">
                <a16:creationId xmlns:a16="http://schemas.microsoft.com/office/drawing/2014/main" id="{6595DB11-B18F-4A4C-A71C-3CBB24404E94}"/>
              </a:ext>
            </a:extLst>
          </p:cNvPr>
          <p:cNvSpPr/>
          <p:nvPr/>
        </p:nvSpPr>
        <p:spPr>
          <a:xfrm>
            <a:off x="5998346" y="1428819"/>
            <a:ext cx="5152008" cy="20001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 Regions for our mission</a:t>
            </a:r>
          </a:p>
          <a:p>
            <a:pPr marL="285750" indent="-285750" algn="ctr">
              <a:buFont typeface="Wingdings" panose="05000000000000000000" pitchFamily="2" charset="2"/>
              <a:buChar char="§"/>
            </a:pPr>
            <a:r>
              <a:rPr lang="en-US" dirty="0"/>
              <a:t>northwest Europe</a:t>
            </a:r>
          </a:p>
          <a:p>
            <a:pPr marL="285750" indent="-285750" algn="ctr">
              <a:buFont typeface="Wingdings" panose="05000000000000000000" pitchFamily="2" charset="2"/>
              <a:buChar char="§"/>
            </a:pPr>
            <a:r>
              <a:rPr lang="en-US" dirty="0"/>
              <a:t>Hawaiian Islands</a:t>
            </a:r>
          </a:p>
          <a:p>
            <a:pPr algn="ctr"/>
            <a:endParaRPr lang="en-US" dirty="0"/>
          </a:p>
          <a:p>
            <a:pPr algn="ctr"/>
            <a:endParaRPr lang="en-US" dirty="0"/>
          </a:p>
        </p:txBody>
      </p:sp>
      <p:sp>
        <p:nvSpPr>
          <p:cNvPr id="8" name="TextBox 7">
            <a:extLst>
              <a:ext uri="{FF2B5EF4-FFF2-40B4-BE49-F238E27FC236}">
                <a16:creationId xmlns:a16="http://schemas.microsoft.com/office/drawing/2014/main" id="{C202FA85-62CC-49F1-9AFD-6A9CD66A0329}"/>
              </a:ext>
            </a:extLst>
          </p:cNvPr>
          <p:cNvSpPr txBox="1"/>
          <p:nvPr/>
        </p:nvSpPr>
        <p:spPr>
          <a:xfrm>
            <a:off x="6096000" y="3729556"/>
            <a:ext cx="5646198" cy="646331"/>
          </a:xfrm>
          <a:prstGeom prst="rect">
            <a:avLst/>
          </a:prstGeom>
          <a:noFill/>
        </p:spPr>
        <p:txBody>
          <a:bodyPr wrap="square" rtlCol="0">
            <a:spAutoFit/>
          </a:bodyPr>
          <a:lstStyle/>
          <a:p>
            <a:r>
              <a:rPr lang="en-US" dirty="0"/>
              <a:t>Source: </a:t>
            </a:r>
            <a:r>
              <a:rPr lang="en-US" dirty="0">
                <a:hlinkClick r:id="rId3"/>
              </a:rPr>
              <a:t>https://podaac.jpl.nasa.gov/OceanCurrentsCirculation</a:t>
            </a:r>
            <a:endParaRPr lang="en-US" dirty="0"/>
          </a:p>
        </p:txBody>
      </p:sp>
      <p:sp>
        <p:nvSpPr>
          <p:cNvPr id="9" name="Rectangle 8">
            <a:extLst>
              <a:ext uri="{FF2B5EF4-FFF2-40B4-BE49-F238E27FC236}">
                <a16:creationId xmlns:a16="http://schemas.microsoft.com/office/drawing/2014/main" id="{0DE2FD7E-0872-4127-BD4E-2B6FEEEEE895}"/>
              </a:ext>
            </a:extLst>
          </p:cNvPr>
          <p:cNvSpPr/>
          <p:nvPr/>
        </p:nvSpPr>
        <p:spPr>
          <a:xfrm>
            <a:off x="6223247" y="4793942"/>
            <a:ext cx="5024760" cy="169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effective Regions from other sites are:</a:t>
            </a:r>
          </a:p>
          <a:p>
            <a:pPr marL="285750" indent="-285750" algn="ctr">
              <a:buFont typeface="Wingdings" panose="05000000000000000000" pitchFamily="2" charset="2"/>
              <a:buChar char="Ø"/>
            </a:pPr>
            <a:r>
              <a:rPr lang="en-US" dirty="0"/>
              <a:t>Bay of Bengal</a:t>
            </a:r>
          </a:p>
          <a:p>
            <a:pPr marL="285750" indent="-285750" algn="ctr">
              <a:buFont typeface="Wingdings" panose="05000000000000000000" pitchFamily="2" charset="2"/>
              <a:buChar char="Ø"/>
            </a:pPr>
            <a:r>
              <a:rPr lang="en-US" dirty="0"/>
              <a:t>South China Sea</a:t>
            </a:r>
          </a:p>
          <a:p>
            <a:pPr marL="285750" indent="-285750" algn="ctr">
              <a:buFont typeface="Wingdings" panose="05000000000000000000" pitchFamily="2" charset="2"/>
              <a:buChar char="Ø"/>
            </a:pPr>
            <a:r>
              <a:rPr lang="en-US" dirty="0"/>
              <a:t>Philippines Sea</a:t>
            </a:r>
          </a:p>
          <a:p>
            <a:pPr marL="285750" indent="-285750" algn="ctr">
              <a:buFont typeface="Wingdings" panose="05000000000000000000" pitchFamily="2" charset="2"/>
              <a:buChar char="Ø"/>
            </a:pPr>
            <a:r>
              <a:rPr lang="en-US" dirty="0"/>
              <a:t>Great Pacific Garbage Patch</a:t>
            </a:r>
          </a:p>
        </p:txBody>
      </p:sp>
    </p:spTree>
    <p:extLst>
      <p:ext uri="{BB962C8B-B14F-4D97-AF65-F5344CB8AC3E}">
        <p14:creationId xmlns:p14="http://schemas.microsoft.com/office/powerpoint/2010/main" val="402500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40000" b="-2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2708D-D096-44E6-8516-35AED8EFC3F5}"/>
              </a:ext>
            </a:extLst>
          </p:cNvPr>
          <p:cNvSpPr>
            <a:spLocks noGrp="1"/>
          </p:cNvSpPr>
          <p:nvPr>
            <p:ph type="ctrTitle"/>
          </p:nvPr>
        </p:nvSpPr>
        <p:spPr>
          <a:xfrm>
            <a:off x="-476434" y="42657"/>
            <a:ext cx="9144000" cy="841247"/>
          </a:xfrm>
        </p:spPr>
        <p:txBody>
          <a:bodyPr>
            <a:normAutofit/>
          </a:bodyPr>
          <a:lstStyle/>
          <a:p>
            <a:r>
              <a:rPr lang="en-US" sz="4400" b="1" dirty="0"/>
              <a:t>Our design to clean up microplastics</a:t>
            </a:r>
          </a:p>
        </p:txBody>
      </p:sp>
      <p:sp>
        <p:nvSpPr>
          <p:cNvPr id="6" name="Isosceles Triangle 5">
            <a:extLst>
              <a:ext uri="{FF2B5EF4-FFF2-40B4-BE49-F238E27FC236}">
                <a16:creationId xmlns:a16="http://schemas.microsoft.com/office/drawing/2014/main" id="{6C6C8017-D4CB-420D-9531-B3471E508243}"/>
              </a:ext>
            </a:extLst>
          </p:cNvPr>
          <p:cNvSpPr/>
          <p:nvPr/>
        </p:nvSpPr>
        <p:spPr>
          <a:xfrm rot="16623304">
            <a:off x="1145221" y="2128421"/>
            <a:ext cx="1899822" cy="2601157"/>
          </a:xfrm>
          <a:prstGeom prst="triangl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elay 6">
            <a:extLst>
              <a:ext uri="{FF2B5EF4-FFF2-40B4-BE49-F238E27FC236}">
                <a16:creationId xmlns:a16="http://schemas.microsoft.com/office/drawing/2014/main" id="{452B3892-2C00-48F0-903A-BA66CBEB172D}"/>
              </a:ext>
            </a:extLst>
          </p:cNvPr>
          <p:cNvSpPr/>
          <p:nvPr/>
        </p:nvSpPr>
        <p:spPr>
          <a:xfrm rot="415191">
            <a:off x="3360200" y="3100525"/>
            <a:ext cx="7656989" cy="1899823"/>
          </a:xfrm>
          <a:prstGeom prst="flowChartDelay">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46F15B-1929-4CAB-AAD8-4735AFD37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70050">
            <a:off x="3042083" y="3229491"/>
            <a:ext cx="633272" cy="511684"/>
          </a:xfrm>
          <a:prstGeom prst="rect">
            <a:avLst/>
          </a:prstGeom>
        </p:spPr>
      </p:pic>
      <p:sp>
        <p:nvSpPr>
          <p:cNvPr id="12" name="Rectangle 11">
            <a:extLst>
              <a:ext uri="{FF2B5EF4-FFF2-40B4-BE49-F238E27FC236}">
                <a16:creationId xmlns:a16="http://schemas.microsoft.com/office/drawing/2014/main" id="{8CE6490B-E1CD-43C3-BDF7-871411BEC2C4}"/>
              </a:ext>
            </a:extLst>
          </p:cNvPr>
          <p:cNvSpPr/>
          <p:nvPr/>
        </p:nvSpPr>
        <p:spPr>
          <a:xfrm rot="20819845">
            <a:off x="833201" y="2941014"/>
            <a:ext cx="2685789" cy="159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627564-2968-4448-B737-D2A38776DDFD}"/>
              </a:ext>
            </a:extLst>
          </p:cNvPr>
          <p:cNvSpPr/>
          <p:nvPr/>
        </p:nvSpPr>
        <p:spPr>
          <a:xfrm rot="1539453">
            <a:off x="718756" y="3800728"/>
            <a:ext cx="2685789" cy="159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80CFDEFE-30DE-4673-81A6-52354BC57DD3}"/>
              </a:ext>
            </a:extLst>
          </p:cNvPr>
          <p:cNvSpPr/>
          <p:nvPr/>
        </p:nvSpPr>
        <p:spPr>
          <a:xfrm rot="16687466">
            <a:off x="716978" y="3196891"/>
            <a:ext cx="309090" cy="239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F13437-EAD4-4832-9B05-BF0CD78F612E}"/>
              </a:ext>
            </a:extLst>
          </p:cNvPr>
          <p:cNvSpPr/>
          <p:nvPr/>
        </p:nvSpPr>
        <p:spPr>
          <a:xfrm>
            <a:off x="6583825" y="768290"/>
            <a:ext cx="5282213" cy="187261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t>Pyramidal net with holes of 5.5mm and size 40x50cm</a:t>
            </a:r>
          </a:p>
          <a:p>
            <a:pPr marL="342900" indent="-342900" algn="ctr">
              <a:buAutoNum type="arabicPeriod"/>
            </a:pPr>
            <a:r>
              <a:rPr lang="en-US" dirty="0"/>
              <a:t>Long cylindrical net with multiples holes of 0.5mm and length of 250cm long </a:t>
            </a:r>
          </a:p>
          <a:p>
            <a:pPr marL="342900" indent="-342900" algn="ctr">
              <a:buAutoNum type="arabicPeriod"/>
            </a:pPr>
            <a:r>
              <a:rPr lang="en-US" dirty="0"/>
              <a:t>Ultrasonic sensor used to detect amount of microplastics collected</a:t>
            </a:r>
          </a:p>
          <a:p>
            <a:pPr marL="342900" indent="-342900" algn="ctr">
              <a:buAutoNum type="arabicPeriod"/>
            </a:pPr>
            <a:endParaRPr lang="en-US" dirty="0"/>
          </a:p>
        </p:txBody>
      </p:sp>
      <p:sp>
        <p:nvSpPr>
          <p:cNvPr id="16" name="TextBox 15">
            <a:extLst>
              <a:ext uri="{FF2B5EF4-FFF2-40B4-BE49-F238E27FC236}">
                <a16:creationId xmlns:a16="http://schemas.microsoft.com/office/drawing/2014/main" id="{4A9219B3-3188-43B3-91DD-B918B2BFFF8F}"/>
              </a:ext>
            </a:extLst>
          </p:cNvPr>
          <p:cNvSpPr txBox="1"/>
          <p:nvPr/>
        </p:nvSpPr>
        <p:spPr>
          <a:xfrm>
            <a:off x="2357024" y="3347683"/>
            <a:ext cx="451365" cy="369332"/>
          </a:xfrm>
          <a:prstGeom prst="rect">
            <a:avLst/>
          </a:prstGeom>
          <a:noFill/>
        </p:spPr>
        <p:txBody>
          <a:bodyPr wrap="square" rtlCol="0">
            <a:spAutoFit/>
          </a:bodyPr>
          <a:lstStyle/>
          <a:p>
            <a:r>
              <a:rPr lang="en-US" b="1" dirty="0"/>
              <a:t>1</a:t>
            </a:r>
          </a:p>
        </p:txBody>
      </p:sp>
      <p:sp>
        <p:nvSpPr>
          <p:cNvPr id="17" name="TextBox 16">
            <a:extLst>
              <a:ext uri="{FF2B5EF4-FFF2-40B4-BE49-F238E27FC236}">
                <a16:creationId xmlns:a16="http://schemas.microsoft.com/office/drawing/2014/main" id="{14AB00AA-056A-43CE-8E49-046AC630B4CE}"/>
              </a:ext>
            </a:extLst>
          </p:cNvPr>
          <p:cNvSpPr txBox="1"/>
          <p:nvPr/>
        </p:nvSpPr>
        <p:spPr>
          <a:xfrm>
            <a:off x="4296792" y="3486723"/>
            <a:ext cx="354906" cy="369332"/>
          </a:xfrm>
          <a:prstGeom prst="rect">
            <a:avLst/>
          </a:prstGeom>
          <a:noFill/>
        </p:spPr>
        <p:txBody>
          <a:bodyPr wrap="square" rtlCol="0">
            <a:spAutoFit/>
          </a:bodyPr>
          <a:lstStyle/>
          <a:p>
            <a:r>
              <a:rPr lang="en-US" b="1" dirty="0"/>
              <a:t>2</a:t>
            </a:r>
          </a:p>
        </p:txBody>
      </p:sp>
      <p:sp>
        <p:nvSpPr>
          <p:cNvPr id="18" name="TextBox 17">
            <a:extLst>
              <a:ext uri="{FF2B5EF4-FFF2-40B4-BE49-F238E27FC236}">
                <a16:creationId xmlns:a16="http://schemas.microsoft.com/office/drawing/2014/main" id="{AD094E5A-BB30-470A-BE5E-6226E3478B75}"/>
              </a:ext>
            </a:extLst>
          </p:cNvPr>
          <p:cNvSpPr txBox="1"/>
          <p:nvPr/>
        </p:nvSpPr>
        <p:spPr>
          <a:xfrm>
            <a:off x="3350783" y="3073143"/>
            <a:ext cx="347559" cy="369332"/>
          </a:xfrm>
          <a:prstGeom prst="rect">
            <a:avLst/>
          </a:prstGeom>
          <a:noFill/>
        </p:spPr>
        <p:txBody>
          <a:bodyPr wrap="square" rtlCol="0">
            <a:spAutoFit/>
          </a:bodyPr>
          <a:lstStyle/>
          <a:p>
            <a:r>
              <a:rPr lang="en-US" b="1" dirty="0"/>
              <a:t>3</a:t>
            </a:r>
          </a:p>
        </p:txBody>
      </p:sp>
      <p:sp>
        <p:nvSpPr>
          <p:cNvPr id="19" name="Arc 18">
            <a:extLst>
              <a:ext uri="{FF2B5EF4-FFF2-40B4-BE49-F238E27FC236}">
                <a16:creationId xmlns:a16="http://schemas.microsoft.com/office/drawing/2014/main" id="{F10D79D7-05F2-4F7D-8F8F-659CBD8867E5}"/>
              </a:ext>
            </a:extLst>
          </p:cNvPr>
          <p:cNvSpPr/>
          <p:nvPr/>
        </p:nvSpPr>
        <p:spPr>
          <a:xfrm>
            <a:off x="-1091953" y="3227144"/>
            <a:ext cx="2104007" cy="7548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ABB05F8-3086-40AA-AA85-36D6C6850B94}"/>
              </a:ext>
            </a:extLst>
          </p:cNvPr>
          <p:cNvCxnSpPr/>
          <p:nvPr/>
        </p:nvCxnSpPr>
        <p:spPr>
          <a:xfrm>
            <a:off x="0" y="274320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F679-F39E-477F-B26C-6E078374660C}"/>
              </a:ext>
            </a:extLst>
          </p:cNvPr>
          <p:cNvSpPr>
            <a:spLocks noGrp="1"/>
          </p:cNvSpPr>
          <p:nvPr>
            <p:ph type="ctrTitle"/>
          </p:nvPr>
        </p:nvSpPr>
        <p:spPr>
          <a:xfrm>
            <a:off x="-494375" y="557720"/>
            <a:ext cx="8093659" cy="1014413"/>
          </a:xfrm>
        </p:spPr>
        <p:txBody>
          <a:bodyPr>
            <a:noAutofit/>
          </a:bodyPr>
          <a:lstStyle/>
          <a:p>
            <a:r>
              <a:rPr lang="en-US" b="1" dirty="0"/>
              <a:t>GLOBAL MISSION</a:t>
            </a:r>
          </a:p>
        </p:txBody>
      </p:sp>
      <p:sp>
        <p:nvSpPr>
          <p:cNvPr id="5" name="Subtitle 4">
            <a:extLst>
              <a:ext uri="{FF2B5EF4-FFF2-40B4-BE49-F238E27FC236}">
                <a16:creationId xmlns:a16="http://schemas.microsoft.com/office/drawing/2014/main" id="{687F8ED5-B541-4280-8BDF-C98BD55027CF}"/>
              </a:ext>
            </a:extLst>
          </p:cNvPr>
          <p:cNvSpPr>
            <a:spLocks noGrp="1"/>
          </p:cNvSpPr>
          <p:nvPr>
            <p:ph type="subTitle" idx="1"/>
          </p:nvPr>
        </p:nvSpPr>
        <p:spPr>
          <a:xfrm>
            <a:off x="333375" y="2072481"/>
            <a:ext cx="6181725" cy="3280754"/>
          </a:xfrm>
        </p:spPr>
        <p:txBody>
          <a:bodyPr>
            <a:normAutofit fontScale="92500"/>
          </a:bodyPr>
          <a:lstStyle/>
          <a:p>
            <a:r>
              <a:rPr lang="en-US" sz="3600" dirty="0"/>
              <a:t>We would encourage people who lives near the sea and ocean regions to use our designed in their boat or any organization to use special net provided by our net design so that we could give global impact to our mission.</a:t>
            </a:r>
          </a:p>
        </p:txBody>
      </p:sp>
      <p:pic>
        <p:nvPicPr>
          <p:cNvPr id="10" name="Picture 9">
            <a:extLst>
              <a:ext uri="{FF2B5EF4-FFF2-40B4-BE49-F238E27FC236}">
                <a16:creationId xmlns:a16="http://schemas.microsoft.com/office/drawing/2014/main" id="{B02EB8AE-2F47-478B-854F-FBDFB057D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898" y="1270292"/>
            <a:ext cx="4016221" cy="5354962"/>
          </a:xfrm>
          <a:prstGeom prst="rect">
            <a:avLst/>
          </a:prstGeom>
        </p:spPr>
      </p:pic>
    </p:spTree>
    <p:extLst>
      <p:ext uri="{BB962C8B-B14F-4D97-AF65-F5344CB8AC3E}">
        <p14:creationId xmlns:p14="http://schemas.microsoft.com/office/powerpoint/2010/main" val="98419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05828C-6032-4F49-A1BE-E629A7EA36F2}"/>
              </a:ext>
            </a:extLst>
          </p:cNvPr>
          <p:cNvSpPr>
            <a:spLocks noGrp="1"/>
          </p:cNvSpPr>
          <p:nvPr>
            <p:ph type="title"/>
          </p:nvPr>
        </p:nvSpPr>
        <p:spPr/>
        <p:txBody>
          <a:bodyPr>
            <a:normAutofit/>
          </a:bodyPr>
          <a:lstStyle/>
          <a:p>
            <a:pPr algn="ctr"/>
            <a:r>
              <a:rPr lang="en-US" sz="8800" b="1" dirty="0"/>
              <a:t>THANK YOU</a:t>
            </a:r>
          </a:p>
        </p:txBody>
      </p:sp>
      <p:sp>
        <p:nvSpPr>
          <p:cNvPr id="5" name="TextBox 4">
            <a:extLst>
              <a:ext uri="{FF2B5EF4-FFF2-40B4-BE49-F238E27FC236}">
                <a16:creationId xmlns:a16="http://schemas.microsoft.com/office/drawing/2014/main" id="{C15157C2-88B8-45BD-94C2-04CB24B53538}"/>
              </a:ext>
            </a:extLst>
          </p:cNvPr>
          <p:cNvSpPr txBox="1"/>
          <p:nvPr/>
        </p:nvSpPr>
        <p:spPr>
          <a:xfrm>
            <a:off x="194662" y="1506022"/>
            <a:ext cx="5140170" cy="523220"/>
          </a:xfrm>
          <a:prstGeom prst="rect">
            <a:avLst/>
          </a:prstGeom>
          <a:noFill/>
        </p:spPr>
        <p:txBody>
          <a:bodyPr wrap="square" rtlCol="0">
            <a:spAutoFit/>
          </a:bodyPr>
          <a:lstStyle/>
          <a:p>
            <a:r>
              <a:rPr lang="en-US" sz="2800" b="1" dirty="0"/>
              <a:t>NASA Space Apps Challenge 2019</a:t>
            </a:r>
          </a:p>
        </p:txBody>
      </p:sp>
    </p:spTree>
    <p:extLst>
      <p:ext uri="{BB962C8B-B14F-4D97-AF65-F5344CB8AC3E}">
        <p14:creationId xmlns:p14="http://schemas.microsoft.com/office/powerpoint/2010/main" val="152238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55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TotalTime>
  <Words>274</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MICROPLASTICS That's one small debris by man, one giant danger for mankind</vt:lpstr>
      <vt:lpstr>What is Microplastics?</vt:lpstr>
      <vt:lpstr>Sources and Causes</vt:lpstr>
      <vt:lpstr>Effects of Microplastics</vt:lpstr>
      <vt:lpstr>PowerPoint Presentation</vt:lpstr>
      <vt:lpstr>Our design to clean up microplastics</vt:lpstr>
      <vt:lpstr>GLOBAL MISSION</vt:lpstr>
      <vt:lpstr>THANK YOU</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sugam dhakal</dc:creator>
  <cp:lastModifiedBy>sugam dhakal</cp:lastModifiedBy>
  <cp:revision>38</cp:revision>
  <dcterms:created xsi:type="dcterms:W3CDTF">2019-10-19T10:44:45Z</dcterms:created>
  <dcterms:modified xsi:type="dcterms:W3CDTF">2019-10-20T08:09:57Z</dcterms:modified>
</cp:coreProperties>
</file>